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623" r:id="rId3"/>
    <p:sldId id="624" r:id="rId4"/>
    <p:sldId id="628" r:id="rId5"/>
    <p:sldId id="625" r:id="rId6"/>
    <p:sldId id="627" r:id="rId7"/>
    <p:sldId id="629" r:id="rId8"/>
    <p:sldId id="557" r:id="rId9"/>
    <p:sldId id="636" r:id="rId10"/>
    <p:sldId id="561" r:id="rId11"/>
    <p:sldId id="632" r:id="rId12"/>
    <p:sldId id="637" r:id="rId13"/>
    <p:sldId id="638" r:id="rId14"/>
    <p:sldId id="642" r:id="rId15"/>
    <p:sldId id="640" r:id="rId16"/>
    <p:sldId id="633" r:id="rId17"/>
    <p:sldId id="634" r:id="rId18"/>
    <p:sldId id="63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469"/>
  </p:normalViewPr>
  <p:slideViewPr>
    <p:cSldViewPr snapToGrid="0" snapToObjects="1" showGuides="1">
      <p:cViewPr varScale="1">
        <p:scale>
          <a:sx n="115" d="100"/>
          <a:sy n="115" d="100"/>
        </p:scale>
        <p:origin x="92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BEC8B-BF70-C949-8071-94595A60AF6B}" type="datetimeFigureOut">
              <a:rPr lang="en-US" smtClean="0"/>
              <a:t>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05D4D-C92E-0848-8CDC-5DB58098804E}" type="slidenum">
              <a:rPr lang="en-US" smtClean="0"/>
              <a:t>‹#›</a:t>
            </a:fld>
            <a:endParaRPr lang="en-US"/>
          </a:p>
        </p:txBody>
      </p:sp>
    </p:spTree>
    <p:extLst>
      <p:ext uri="{BB962C8B-B14F-4D97-AF65-F5344CB8AC3E}">
        <p14:creationId xmlns:p14="http://schemas.microsoft.com/office/powerpoint/2010/main" val="217757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is from John Evans’ work in 1989 on relationships between leaf nitrogen and C3 photosynthesis.</a:t>
            </a:r>
          </a:p>
          <a:p>
            <a:endParaRPr lang="en-US" dirty="0"/>
          </a:p>
          <a:p>
            <a:r>
              <a:rPr lang="en-US" dirty="0"/>
              <a:t>On the x-axis is leaf </a:t>
            </a:r>
            <a:r>
              <a:rPr lang="en-US" dirty="0" err="1"/>
              <a:t>nitorgen</a:t>
            </a:r>
            <a:r>
              <a:rPr lang="en-US" dirty="0"/>
              <a:t> measured on a leaf area basis and on the y-axis is light-saturated photosynthesis, also measured on an area basis</a:t>
            </a:r>
          </a:p>
          <a:p>
            <a:endParaRPr lang="en-US" dirty="0"/>
          </a:p>
          <a:p>
            <a:r>
              <a:rPr lang="en-US" dirty="0"/>
              <a:t>The different shaped points represent different C3 species.</a:t>
            </a:r>
          </a:p>
          <a:p>
            <a:endParaRPr lang="en-US" dirty="0"/>
          </a:p>
          <a:p>
            <a:r>
              <a:rPr lang="en-US" dirty="0"/>
              <a:t>You can see that within each species, there is generally a tightly correlated and positive relationship between leaf nitrogen and light saturated photosynthesis</a:t>
            </a:r>
          </a:p>
          <a:p>
            <a:endParaRPr lang="en-US" dirty="0"/>
          </a:p>
          <a:p>
            <a:r>
              <a:rPr lang="en-US" dirty="0"/>
              <a:t>This is because a rather large fraction of leaf nitrogen gets allocated toward enzymes, such as Rubisco, that move photosynthetic reactions forward</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14612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the ratio of intercellular carbon dioxide to atmospheric carbon dioxide,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a:p>
            <a:endParaRPr lang="en-US" dirty="0"/>
          </a:p>
          <a:p>
            <a:r>
              <a:rPr lang="en-US" sz="1200" dirty="0">
                <a:latin typeface="Arial" panose="020B0604020202020204" pitchFamily="34" charset="0"/>
                <a:cs typeface="Arial" panose="020B0604020202020204" pitchFamily="34" charset="0"/>
              </a:rPr>
              <a:t>Yet, we do not fully understand when and where soil nitrogen impacts nitrogen allocation to leaf tissue vs. other tissues</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allocation pathways that could alter leaf nitrogen allocation. </a:t>
            </a:r>
          </a:p>
          <a:p>
            <a:endParaRPr lang="en-US" dirty="0"/>
          </a:p>
          <a:p>
            <a:r>
              <a:rPr lang="en-US" dirty="0"/>
              <a:t>At the leaf level, plants might allocate nitrogen to photosynthetic leaf tissue in order to preserve water</a:t>
            </a:r>
          </a:p>
          <a:p>
            <a:endParaRPr lang="en-US" dirty="0"/>
          </a:p>
          <a:p>
            <a:r>
              <a:rPr lang="en-US" dirty="0"/>
              <a:t>This option can be explained through recent frameworks suggesting that plants can and should maximize photosynthetic carbon gain by trading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 effectively employing a water-savings mechanism</a:t>
            </a:r>
          </a:p>
          <a:p>
            <a:endParaRPr lang="en-US" dirty="0"/>
          </a:p>
          <a:p>
            <a:r>
              <a:rPr lang="en-US" dirty="0"/>
              <a:t>We might expect these patterns would be observed in arid systems where water is relatively less available than nitrogen, although these patterns haven’t necessarily been tested in temperate regions</a:t>
            </a:r>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10</a:t>
            </a:fld>
            <a:endParaRPr lang="en-US"/>
          </a:p>
        </p:txBody>
      </p:sp>
    </p:spTree>
    <p:extLst>
      <p:ext uri="{BB962C8B-B14F-4D97-AF65-F5344CB8AC3E}">
        <p14:creationId xmlns:p14="http://schemas.microsoft.com/office/powerpoint/2010/main" val="1368438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15-year normal aridity is generally more explanatory than 90-day aridity</a:t>
            </a:r>
            <a:endParaRPr lang="en-US" dirty="0"/>
          </a:p>
        </p:txBody>
      </p:sp>
      <p:sp>
        <p:nvSpPr>
          <p:cNvPr id="4" name="Slide Number Placeholder 3"/>
          <p:cNvSpPr>
            <a:spLocks noGrp="1"/>
          </p:cNvSpPr>
          <p:nvPr>
            <p:ph type="sldNum" sz="quarter" idx="5"/>
          </p:nvPr>
        </p:nvSpPr>
        <p:spPr/>
        <p:txBody>
          <a:bodyPr/>
          <a:lstStyle/>
          <a:p>
            <a:fld id="{0FE05D4D-C92E-0848-8CDC-5DB58098804E}" type="slidenum">
              <a:rPr lang="en-US" smtClean="0"/>
              <a:t>13</a:t>
            </a:fld>
            <a:endParaRPr lang="en-US"/>
          </a:p>
        </p:txBody>
      </p:sp>
    </p:spTree>
    <p:extLst>
      <p:ext uri="{BB962C8B-B14F-4D97-AF65-F5344CB8AC3E}">
        <p14:creationId xmlns:p14="http://schemas.microsoft.com/office/powerpoint/2010/main" val="1364749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15-year normal aridity is generally more explanatory than 90-day aridity</a:t>
            </a:r>
            <a:endParaRPr lang="en-US" dirty="0"/>
          </a:p>
        </p:txBody>
      </p:sp>
      <p:sp>
        <p:nvSpPr>
          <p:cNvPr id="4" name="Slide Number Placeholder 3"/>
          <p:cNvSpPr>
            <a:spLocks noGrp="1"/>
          </p:cNvSpPr>
          <p:nvPr>
            <p:ph type="sldNum" sz="quarter" idx="5"/>
          </p:nvPr>
        </p:nvSpPr>
        <p:spPr/>
        <p:txBody>
          <a:bodyPr/>
          <a:lstStyle/>
          <a:p>
            <a:fld id="{0FE05D4D-C92E-0848-8CDC-5DB58098804E}" type="slidenum">
              <a:rPr lang="en-US" smtClean="0"/>
              <a:t>14</a:t>
            </a:fld>
            <a:endParaRPr lang="en-US"/>
          </a:p>
        </p:txBody>
      </p:sp>
    </p:spTree>
    <p:extLst>
      <p:ext uri="{BB962C8B-B14F-4D97-AF65-F5344CB8AC3E}">
        <p14:creationId xmlns:p14="http://schemas.microsoft.com/office/powerpoint/2010/main" val="2279266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865-9E0B-884E-611B-88B26196FD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6735B-80E9-AEA6-41E3-78719381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94B10-3CEC-CDEB-EF0E-9C34D9B68D70}"/>
              </a:ext>
            </a:extLst>
          </p:cNvPr>
          <p:cNvSpPr>
            <a:spLocks noGrp="1"/>
          </p:cNvSpPr>
          <p:nvPr>
            <p:ph type="dt" sz="half" idx="10"/>
          </p:nvPr>
        </p:nvSpPr>
        <p:spPr/>
        <p:txBody>
          <a:bodyPr/>
          <a:lstStyle/>
          <a:p>
            <a:fld id="{1B29673B-FB42-4B45-954F-A76484FE3C27}" type="datetimeFigureOut">
              <a:rPr lang="en-US" smtClean="0"/>
              <a:t>7/20/22</a:t>
            </a:fld>
            <a:endParaRPr lang="en-US"/>
          </a:p>
        </p:txBody>
      </p:sp>
      <p:sp>
        <p:nvSpPr>
          <p:cNvPr id="5" name="Footer Placeholder 4">
            <a:extLst>
              <a:ext uri="{FF2B5EF4-FFF2-40B4-BE49-F238E27FC236}">
                <a16:creationId xmlns:a16="http://schemas.microsoft.com/office/drawing/2014/main" id="{85A3BA42-69DC-1A5D-0466-E107D18D5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AB9A-B9D2-B8F0-6D0F-C1E907FD041D}"/>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22731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EB4-76DE-F16C-A84B-5C5A20D54D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777AB8-D6FB-31FC-0925-F65385A61A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2AB65-E5BF-EA51-4CA7-C5103B407E1B}"/>
              </a:ext>
            </a:extLst>
          </p:cNvPr>
          <p:cNvSpPr>
            <a:spLocks noGrp="1"/>
          </p:cNvSpPr>
          <p:nvPr>
            <p:ph type="dt" sz="half" idx="10"/>
          </p:nvPr>
        </p:nvSpPr>
        <p:spPr/>
        <p:txBody>
          <a:bodyPr/>
          <a:lstStyle/>
          <a:p>
            <a:fld id="{1B29673B-FB42-4B45-954F-A76484FE3C27}" type="datetimeFigureOut">
              <a:rPr lang="en-US" smtClean="0"/>
              <a:t>7/20/22</a:t>
            </a:fld>
            <a:endParaRPr lang="en-US"/>
          </a:p>
        </p:txBody>
      </p:sp>
      <p:sp>
        <p:nvSpPr>
          <p:cNvPr id="5" name="Footer Placeholder 4">
            <a:extLst>
              <a:ext uri="{FF2B5EF4-FFF2-40B4-BE49-F238E27FC236}">
                <a16:creationId xmlns:a16="http://schemas.microsoft.com/office/drawing/2014/main" id="{C407CC2E-F026-A19B-C7DB-8B8EAEEFCA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6228E-6E2A-0276-BE1C-07BBD2A76D6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62002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B0CCAB-CD71-53B0-9029-65B394F78D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63256-FB29-EF61-2D81-70F2A88A5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00801-ACD4-A72A-0D15-A744802276FE}"/>
              </a:ext>
            </a:extLst>
          </p:cNvPr>
          <p:cNvSpPr>
            <a:spLocks noGrp="1"/>
          </p:cNvSpPr>
          <p:nvPr>
            <p:ph type="dt" sz="half" idx="10"/>
          </p:nvPr>
        </p:nvSpPr>
        <p:spPr/>
        <p:txBody>
          <a:bodyPr/>
          <a:lstStyle/>
          <a:p>
            <a:fld id="{1B29673B-FB42-4B45-954F-A76484FE3C27}" type="datetimeFigureOut">
              <a:rPr lang="en-US" smtClean="0"/>
              <a:t>7/20/22</a:t>
            </a:fld>
            <a:endParaRPr lang="en-US"/>
          </a:p>
        </p:txBody>
      </p:sp>
      <p:sp>
        <p:nvSpPr>
          <p:cNvPr id="5" name="Footer Placeholder 4">
            <a:extLst>
              <a:ext uri="{FF2B5EF4-FFF2-40B4-BE49-F238E27FC236}">
                <a16:creationId xmlns:a16="http://schemas.microsoft.com/office/drawing/2014/main" id="{7F15D330-6933-4A1A-355E-988A04B81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2CB70-4BCA-979F-F36B-E4D884339748}"/>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3972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46F-A418-EEDB-BC45-3E1BD39A8DA5}"/>
              </a:ext>
            </a:extLst>
          </p:cNvPr>
          <p:cNvSpPr>
            <a:spLocks noGrp="1"/>
          </p:cNvSpPr>
          <p:nvPr>
            <p:ph type="title"/>
          </p:nvPr>
        </p:nvSpPr>
        <p:spPr/>
        <p:txBody>
          <a:bodyPr>
            <a:normAutofit/>
          </a:bodyPr>
          <a:lstStyle>
            <a:lvl1pPr>
              <a:defRPr sz="36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965CBBE2-B0C2-9999-6FCE-34CA72667E2A}"/>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21FAD-2E77-93C0-F7EA-2988EE515F37}"/>
              </a:ext>
            </a:extLst>
          </p:cNvPr>
          <p:cNvSpPr>
            <a:spLocks noGrp="1"/>
          </p:cNvSpPr>
          <p:nvPr>
            <p:ph type="dt" sz="half" idx="10"/>
          </p:nvPr>
        </p:nvSpPr>
        <p:spPr/>
        <p:txBody>
          <a:bodyPr/>
          <a:lstStyle/>
          <a:p>
            <a:fld id="{1B29673B-FB42-4B45-954F-A76484FE3C27}" type="datetimeFigureOut">
              <a:rPr lang="en-US" smtClean="0"/>
              <a:t>7/20/22</a:t>
            </a:fld>
            <a:endParaRPr lang="en-US"/>
          </a:p>
        </p:txBody>
      </p:sp>
      <p:sp>
        <p:nvSpPr>
          <p:cNvPr id="5" name="Footer Placeholder 4">
            <a:extLst>
              <a:ext uri="{FF2B5EF4-FFF2-40B4-BE49-F238E27FC236}">
                <a16:creationId xmlns:a16="http://schemas.microsoft.com/office/drawing/2014/main" id="{C842C628-1D78-5991-3D6D-52F2C0B3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87009-4015-C9CE-B97B-6511FD624606}"/>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50980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F738-58E1-3932-C703-59F50A274D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4C970-2DDC-E624-F266-F90E2C35D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D4477-BF1D-52C5-9B68-8C1C74A7CF10}"/>
              </a:ext>
            </a:extLst>
          </p:cNvPr>
          <p:cNvSpPr>
            <a:spLocks noGrp="1"/>
          </p:cNvSpPr>
          <p:nvPr>
            <p:ph type="dt" sz="half" idx="10"/>
          </p:nvPr>
        </p:nvSpPr>
        <p:spPr/>
        <p:txBody>
          <a:bodyPr/>
          <a:lstStyle/>
          <a:p>
            <a:fld id="{1B29673B-FB42-4B45-954F-A76484FE3C27}" type="datetimeFigureOut">
              <a:rPr lang="en-US" smtClean="0"/>
              <a:t>7/20/22</a:t>
            </a:fld>
            <a:endParaRPr lang="en-US"/>
          </a:p>
        </p:txBody>
      </p:sp>
      <p:sp>
        <p:nvSpPr>
          <p:cNvPr id="5" name="Footer Placeholder 4">
            <a:extLst>
              <a:ext uri="{FF2B5EF4-FFF2-40B4-BE49-F238E27FC236}">
                <a16:creationId xmlns:a16="http://schemas.microsoft.com/office/drawing/2014/main" id="{0D94ADFA-E531-9346-9077-FF9D0AE5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6004F-3695-244C-B64C-98EC2CAD2D1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70403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D64-264C-D7E6-1A99-F477CD9B8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7E716-57D8-9886-BB33-1720702360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ADDD5C-9EB1-0D17-0ADD-282D2B3A3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1589F-3FC4-E435-ACAE-135708F51CE5}"/>
              </a:ext>
            </a:extLst>
          </p:cNvPr>
          <p:cNvSpPr>
            <a:spLocks noGrp="1"/>
          </p:cNvSpPr>
          <p:nvPr>
            <p:ph type="dt" sz="half" idx="10"/>
          </p:nvPr>
        </p:nvSpPr>
        <p:spPr/>
        <p:txBody>
          <a:bodyPr/>
          <a:lstStyle/>
          <a:p>
            <a:fld id="{1B29673B-FB42-4B45-954F-A76484FE3C27}" type="datetimeFigureOut">
              <a:rPr lang="en-US" smtClean="0"/>
              <a:t>7/20/22</a:t>
            </a:fld>
            <a:endParaRPr lang="en-US"/>
          </a:p>
        </p:txBody>
      </p:sp>
      <p:sp>
        <p:nvSpPr>
          <p:cNvPr id="6" name="Footer Placeholder 5">
            <a:extLst>
              <a:ext uri="{FF2B5EF4-FFF2-40B4-BE49-F238E27FC236}">
                <a16:creationId xmlns:a16="http://schemas.microsoft.com/office/drawing/2014/main" id="{53287D39-C79C-1A30-E7EC-73368C9E2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BEE086-F716-B8EA-8E1F-40D2AB5A1E3B}"/>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312860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2606-CC1A-4F9D-B932-242FE644F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71C86-FACA-0757-0CBB-C6ED6E3D3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870B1-101D-937D-E7B5-9C9C36744C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C3E634-537E-06EA-40EF-0540005A9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6AF0E7-337E-EA28-5E41-E53D09F94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7600DF-F90D-EFB9-2E1E-78144380323F}"/>
              </a:ext>
            </a:extLst>
          </p:cNvPr>
          <p:cNvSpPr>
            <a:spLocks noGrp="1"/>
          </p:cNvSpPr>
          <p:nvPr>
            <p:ph type="dt" sz="half" idx="10"/>
          </p:nvPr>
        </p:nvSpPr>
        <p:spPr/>
        <p:txBody>
          <a:bodyPr/>
          <a:lstStyle/>
          <a:p>
            <a:fld id="{1B29673B-FB42-4B45-954F-A76484FE3C27}" type="datetimeFigureOut">
              <a:rPr lang="en-US" smtClean="0"/>
              <a:t>7/20/22</a:t>
            </a:fld>
            <a:endParaRPr lang="en-US"/>
          </a:p>
        </p:txBody>
      </p:sp>
      <p:sp>
        <p:nvSpPr>
          <p:cNvPr id="8" name="Footer Placeholder 7">
            <a:extLst>
              <a:ext uri="{FF2B5EF4-FFF2-40B4-BE49-F238E27FC236}">
                <a16:creationId xmlns:a16="http://schemas.microsoft.com/office/drawing/2014/main" id="{17A15F5E-C740-4B8D-D502-22B89B1FDF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630DF8-0555-2101-9C07-699134096919}"/>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06112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E7EC-CCE3-B695-6275-C7796F5E35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28A25A-FC3C-24A8-C60A-8BE770E7D1EF}"/>
              </a:ext>
            </a:extLst>
          </p:cNvPr>
          <p:cNvSpPr>
            <a:spLocks noGrp="1"/>
          </p:cNvSpPr>
          <p:nvPr>
            <p:ph type="dt" sz="half" idx="10"/>
          </p:nvPr>
        </p:nvSpPr>
        <p:spPr/>
        <p:txBody>
          <a:bodyPr/>
          <a:lstStyle/>
          <a:p>
            <a:fld id="{1B29673B-FB42-4B45-954F-A76484FE3C27}" type="datetimeFigureOut">
              <a:rPr lang="en-US" smtClean="0"/>
              <a:t>7/20/22</a:t>
            </a:fld>
            <a:endParaRPr lang="en-US"/>
          </a:p>
        </p:txBody>
      </p:sp>
      <p:sp>
        <p:nvSpPr>
          <p:cNvPr id="4" name="Footer Placeholder 3">
            <a:extLst>
              <a:ext uri="{FF2B5EF4-FFF2-40B4-BE49-F238E27FC236}">
                <a16:creationId xmlns:a16="http://schemas.microsoft.com/office/drawing/2014/main" id="{616D30F2-455F-296F-912B-6CE439CAB1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942A26-93BA-1831-2CC1-645705687863}"/>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42952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AD905-1AF3-1618-C836-4E110730258A}"/>
              </a:ext>
            </a:extLst>
          </p:cNvPr>
          <p:cNvSpPr>
            <a:spLocks noGrp="1"/>
          </p:cNvSpPr>
          <p:nvPr>
            <p:ph type="dt" sz="half" idx="10"/>
          </p:nvPr>
        </p:nvSpPr>
        <p:spPr/>
        <p:txBody>
          <a:bodyPr/>
          <a:lstStyle/>
          <a:p>
            <a:fld id="{1B29673B-FB42-4B45-954F-A76484FE3C27}" type="datetimeFigureOut">
              <a:rPr lang="en-US" smtClean="0"/>
              <a:t>7/20/22</a:t>
            </a:fld>
            <a:endParaRPr lang="en-US"/>
          </a:p>
        </p:txBody>
      </p:sp>
      <p:sp>
        <p:nvSpPr>
          <p:cNvPr id="3" name="Footer Placeholder 2">
            <a:extLst>
              <a:ext uri="{FF2B5EF4-FFF2-40B4-BE49-F238E27FC236}">
                <a16:creationId xmlns:a16="http://schemas.microsoft.com/office/drawing/2014/main" id="{59C73DE7-5E67-4764-291F-029E7F28C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F485B6-64DB-5A5E-551B-9BB38710DF1E}"/>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74384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01B79-6F9E-58B5-878F-818619392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9AB3A6-E8DD-B033-AC7B-B1E30D3EC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EBD82D-67DB-BB0F-968C-54021D0DE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205EDB-FCB7-B16B-0F21-0271E6058D47}"/>
              </a:ext>
            </a:extLst>
          </p:cNvPr>
          <p:cNvSpPr>
            <a:spLocks noGrp="1"/>
          </p:cNvSpPr>
          <p:nvPr>
            <p:ph type="dt" sz="half" idx="10"/>
          </p:nvPr>
        </p:nvSpPr>
        <p:spPr/>
        <p:txBody>
          <a:bodyPr/>
          <a:lstStyle/>
          <a:p>
            <a:fld id="{1B29673B-FB42-4B45-954F-A76484FE3C27}" type="datetimeFigureOut">
              <a:rPr lang="en-US" smtClean="0"/>
              <a:t>7/20/22</a:t>
            </a:fld>
            <a:endParaRPr lang="en-US"/>
          </a:p>
        </p:txBody>
      </p:sp>
      <p:sp>
        <p:nvSpPr>
          <p:cNvPr id="6" name="Footer Placeholder 5">
            <a:extLst>
              <a:ext uri="{FF2B5EF4-FFF2-40B4-BE49-F238E27FC236}">
                <a16:creationId xmlns:a16="http://schemas.microsoft.com/office/drawing/2014/main" id="{BBCBCE44-5287-2880-20F1-76C7C4EAE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6AE53-13D2-E28E-0CC2-6DD6FEB257AF}"/>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1994013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2390-8B51-FEB3-DBA1-D586D68795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DC696-BC26-A1F0-9ED0-E9B97CBF75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81D936-02A7-A86F-50F8-EA3EE128D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3EDE1-3918-5464-2552-414781B76FD1}"/>
              </a:ext>
            </a:extLst>
          </p:cNvPr>
          <p:cNvSpPr>
            <a:spLocks noGrp="1"/>
          </p:cNvSpPr>
          <p:nvPr>
            <p:ph type="dt" sz="half" idx="10"/>
          </p:nvPr>
        </p:nvSpPr>
        <p:spPr/>
        <p:txBody>
          <a:bodyPr/>
          <a:lstStyle/>
          <a:p>
            <a:fld id="{1B29673B-FB42-4B45-954F-A76484FE3C27}" type="datetimeFigureOut">
              <a:rPr lang="en-US" smtClean="0"/>
              <a:t>7/20/22</a:t>
            </a:fld>
            <a:endParaRPr lang="en-US"/>
          </a:p>
        </p:txBody>
      </p:sp>
      <p:sp>
        <p:nvSpPr>
          <p:cNvPr id="6" name="Footer Placeholder 5">
            <a:extLst>
              <a:ext uri="{FF2B5EF4-FFF2-40B4-BE49-F238E27FC236}">
                <a16:creationId xmlns:a16="http://schemas.microsoft.com/office/drawing/2014/main" id="{D3A37CC1-A2D9-B712-97B9-0D6EB6568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3A5B4-CE89-1934-9EF8-3F9506AACEE1}"/>
              </a:ext>
            </a:extLst>
          </p:cNvPr>
          <p:cNvSpPr>
            <a:spLocks noGrp="1"/>
          </p:cNvSpPr>
          <p:nvPr>
            <p:ph type="sldNum" sz="quarter" idx="12"/>
          </p:nvPr>
        </p:nvSpPr>
        <p:spPr/>
        <p:txBody>
          <a:bodyPr/>
          <a:lstStyle/>
          <a:p>
            <a:fld id="{CE250C90-A217-6949-8BD2-2F5146168076}" type="slidenum">
              <a:rPr lang="en-US" smtClean="0"/>
              <a:t>‹#›</a:t>
            </a:fld>
            <a:endParaRPr lang="en-US"/>
          </a:p>
        </p:txBody>
      </p:sp>
    </p:spTree>
    <p:extLst>
      <p:ext uri="{BB962C8B-B14F-4D97-AF65-F5344CB8AC3E}">
        <p14:creationId xmlns:p14="http://schemas.microsoft.com/office/powerpoint/2010/main" val="29228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7D5115-FDCD-0FF6-C9B5-FD3437A267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73F6C3-F471-343B-7590-90E255A39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30DA3-4570-4CD6-C40C-9F67CC85E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9673B-FB42-4B45-954F-A76484FE3C27}" type="datetimeFigureOut">
              <a:rPr lang="en-US" smtClean="0"/>
              <a:t>7/20/22</a:t>
            </a:fld>
            <a:endParaRPr lang="en-US"/>
          </a:p>
        </p:txBody>
      </p:sp>
      <p:sp>
        <p:nvSpPr>
          <p:cNvPr id="5" name="Footer Placeholder 4">
            <a:extLst>
              <a:ext uri="{FF2B5EF4-FFF2-40B4-BE49-F238E27FC236}">
                <a16:creationId xmlns:a16="http://schemas.microsoft.com/office/drawing/2014/main" id="{417CBB81-D413-23F5-D289-1C2414A0A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300AC9-8C00-6B04-B0BC-5372098A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50C90-A217-6949-8BD2-2F5146168076}" type="slidenum">
              <a:rPr lang="en-US" smtClean="0"/>
              <a:t>‹#›</a:t>
            </a:fld>
            <a:endParaRPr lang="en-US"/>
          </a:p>
        </p:txBody>
      </p:sp>
    </p:spTree>
    <p:extLst>
      <p:ext uri="{BB962C8B-B14F-4D97-AF65-F5344CB8AC3E}">
        <p14:creationId xmlns:p14="http://schemas.microsoft.com/office/powerpoint/2010/main" val="959003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DF78-34DA-CD72-8C31-D6B7F11B7303}"/>
              </a:ext>
            </a:extLst>
          </p:cNvPr>
          <p:cNvSpPr>
            <a:spLocks noGrp="1"/>
          </p:cNvSpPr>
          <p:nvPr>
            <p:ph type="ctrTitle"/>
          </p:nvPr>
        </p:nvSpPr>
        <p:spPr>
          <a:xfrm>
            <a:off x="1096536" y="1122363"/>
            <a:ext cx="9998927" cy="2387600"/>
          </a:xfrm>
        </p:spPr>
        <p:txBody>
          <a:bodyPr>
            <a:normAutofit fontScale="90000"/>
          </a:bodyPr>
          <a:lstStyle/>
          <a:p>
            <a:r>
              <a:rPr lang="en-US" dirty="0">
                <a:latin typeface="Arial" panose="020B0604020202020204" pitchFamily="34" charset="0"/>
                <a:cs typeface="Arial" panose="020B0604020202020204" pitchFamily="34" charset="0"/>
              </a:rPr>
              <a:t>Soil nitrogen availability increases the positive effect of aridity on water use efficiency</a:t>
            </a:r>
          </a:p>
        </p:txBody>
      </p:sp>
      <p:sp>
        <p:nvSpPr>
          <p:cNvPr id="3" name="Subtitle 2">
            <a:extLst>
              <a:ext uri="{FF2B5EF4-FFF2-40B4-BE49-F238E27FC236}">
                <a16:creationId xmlns:a16="http://schemas.microsoft.com/office/drawing/2014/main" id="{992CF34E-B4C2-4AE0-AA6B-9A938262019F}"/>
              </a:ext>
            </a:extLst>
          </p:cNvPr>
          <p:cNvSpPr>
            <a:spLocks noGrp="1"/>
          </p:cNvSpPr>
          <p:nvPr>
            <p:ph type="subTitle" idx="1"/>
          </p:nvPr>
        </p:nvSpPr>
        <p:spPr/>
        <p:txBody>
          <a:bodyPr/>
          <a:lstStyle/>
          <a:p>
            <a:r>
              <a:rPr lang="en-US" dirty="0"/>
              <a:t>Evan A. Perkowski; Nicholas G. Smith</a:t>
            </a:r>
          </a:p>
          <a:p>
            <a:r>
              <a:rPr lang="en-US" dirty="0"/>
              <a:t>Texas Tech University</a:t>
            </a:r>
          </a:p>
        </p:txBody>
      </p:sp>
    </p:spTree>
    <p:extLst>
      <p:ext uri="{BB962C8B-B14F-4D97-AF65-F5344CB8AC3E}">
        <p14:creationId xmlns:p14="http://schemas.microsoft.com/office/powerpoint/2010/main" val="343722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 and collection methods</a:t>
            </a:r>
          </a:p>
        </p:txBody>
      </p:sp>
    </p:spTree>
    <p:extLst>
      <p:ext uri="{BB962C8B-B14F-4D97-AF65-F5344CB8AC3E}">
        <p14:creationId xmlns:p14="http://schemas.microsoft.com/office/powerpoint/2010/main" val="310334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07DF-5BC1-CA68-A830-7FB1BA8A59BE}"/>
              </a:ext>
            </a:extLst>
          </p:cNvPr>
          <p:cNvSpPr>
            <a:spLocks noGrp="1"/>
          </p:cNvSpPr>
          <p:nvPr>
            <p:ph type="title"/>
          </p:nvPr>
        </p:nvSpPr>
        <p:spPr/>
        <p:txBody>
          <a:bodyPr/>
          <a:lstStyle/>
          <a:p>
            <a:r>
              <a:rPr lang="en-US" dirty="0"/>
              <a:t>Leaf analyses</a:t>
            </a:r>
          </a:p>
        </p:txBody>
      </p:sp>
      <p:sp>
        <p:nvSpPr>
          <p:cNvPr id="7" name="Content Placeholder 6">
            <a:extLst>
              <a:ext uri="{FF2B5EF4-FFF2-40B4-BE49-F238E27FC236}">
                <a16:creationId xmlns:a16="http://schemas.microsoft.com/office/drawing/2014/main" id="{223A180F-251C-6E25-976A-F547D66F04D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97809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hart, scatter chart&#10;&#10;Description automatically generated">
            <a:extLst>
              <a:ext uri="{FF2B5EF4-FFF2-40B4-BE49-F238E27FC236}">
                <a16:creationId xmlns:a16="http://schemas.microsoft.com/office/drawing/2014/main" id="{C91CD894-9041-269D-B904-0E82C5C1BE8B}"/>
              </a:ext>
            </a:extLst>
          </p:cNvPr>
          <p:cNvPicPr>
            <a:picLocks noChangeAspect="1"/>
          </p:cNvPicPr>
          <p:nvPr/>
        </p:nvPicPr>
        <p:blipFill>
          <a:blip r:embed="rId2"/>
          <a:stretch>
            <a:fillRect/>
          </a:stretch>
        </p:blipFill>
        <p:spPr>
          <a:xfrm>
            <a:off x="0" y="2284142"/>
            <a:ext cx="12192000" cy="3048000"/>
          </a:xfrm>
          <a:prstGeom prst="rect">
            <a:avLst/>
          </a:prstGeom>
        </p:spPr>
      </p:pic>
      <p:sp>
        <p:nvSpPr>
          <p:cNvPr id="24" name="Title 23">
            <a:extLst>
              <a:ext uri="{FF2B5EF4-FFF2-40B4-BE49-F238E27FC236}">
                <a16:creationId xmlns:a16="http://schemas.microsoft.com/office/drawing/2014/main" id="{0349DDFC-0EE8-8C7A-2EF4-D601660B8804}"/>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90-day aridity increases </a:t>
            </a:r>
            <a:r>
              <a:rPr lang="en-US" sz="3600" i="1" dirty="0" err="1">
                <a:latin typeface="Arial" panose="020B0604020202020204" pitchFamily="34" charset="0"/>
                <a:cs typeface="Arial" panose="020B0604020202020204" pitchFamily="34" charset="0"/>
              </a:rPr>
              <a:t>N</a:t>
            </a:r>
            <a:r>
              <a:rPr lang="en-US" sz="3600" baseline="-25000" dirty="0" err="1">
                <a:latin typeface="Arial" panose="020B0604020202020204" pitchFamily="34" charset="0"/>
                <a:cs typeface="Arial" panose="020B0604020202020204" pitchFamily="34" charset="0"/>
              </a:rPr>
              <a:t>area</a:t>
            </a:r>
            <a:r>
              <a:rPr lang="en-US" sz="3600" dirty="0">
                <a:latin typeface="Arial" panose="020B0604020202020204" pitchFamily="34" charset="0"/>
                <a:cs typeface="Arial" panose="020B0604020202020204" pitchFamily="34" charset="0"/>
              </a:rPr>
              <a:t> in legumes, but has no effect on any other plant functional group</a:t>
            </a:r>
          </a:p>
        </p:txBody>
      </p:sp>
      <p:sp>
        <p:nvSpPr>
          <p:cNvPr id="25" name="Rectangle 24">
            <a:extLst>
              <a:ext uri="{FF2B5EF4-FFF2-40B4-BE49-F238E27FC236}">
                <a16:creationId xmlns:a16="http://schemas.microsoft.com/office/drawing/2014/main" id="{77275CC8-41E0-1123-80E2-E0E95AF43E40}"/>
              </a:ext>
            </a:extLst>
          </p:cNvPr>
          <p:cNvSpPr/>
          <p:nvPr/>
        </p:nvSpPr>
        <p:spPr>
          <a:xfrm>
            <a:off x="4036741" y="2397512"/>
            <a:ext cx="2620537" cy="2263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1F4FCF-3E13-C136-5BE4-59612B862A05}"/>
              </a:ext>
            </a:extLst>
          </p:cNvPr>
          <p:cNvSpPr/>
          <p:nvPr/>
        </p:nvSpPr>
        <p:spPr>
          <a:xfrm>
            <a:off x="7411844" y="2397512"/>
            <a:ext cx="2620537" cy="2263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512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3">
            <a:extLst>
              <a:ext uri="{FF2B5EF4-FFF2-40B4-BE49-F238E27FC236}">
                <a16:creationId xmlns:a16="http://schemas.microsoft.com/office/drawing/2014/main" id="{E1C31F7F-7825-492F-4028-B58FEB62BC7A}"/>
              </a:ext>
            </a:extLst>
          </p:cNvPr>
          <p:cNvSpPr>
            <a:spLocks noGrp="1"/>
          </p:cNvSpPr>
          <p:nvPr>
            <p:ph type="title"/>
          </p:nvPr>
        </p:nvSpPr>
        <p:spPr>
          <a:xfrm>
            <a:off x="838200" y="365125"/>
            <a:ext cx="10515600" cy="1325563"/>
          </a:xfrm>
        </p:spPr>
        <p:txBody>
          <a:bodyPr>
            <a:normAutofit/>
          </a:bodyPr>
          <a:lstStyle/>
          <a:p>
            <a:r>
              <a:rPr lang="en-US" sz="3600" dirty="0">
                <a:latin typeface="Arial" panose="020B0604020202020204" pitchFamily="34" charset="0"/>
                <a:cs typeface="Arial" panose="020B0604020202020204" pitchFamily="34" charset="0"/>
              </a:rPr>
              <a:t>15-year normal aridity increases </a:t>
            </a:r>
            <a:r>
              <a:rPr lang="en-US" sz="3600" i="1" dirty="0" err="1">
                <a:latin typeface="Arial" panose="020B0604020202020204" pitchFamily="34" charset="0"/>
                <a:cs typeface="Arial" panose="020B0604020202020204" pitchFamily="34" charset="0"/>
              </a:rPr>
              <a:t>N</a:t>
            </a:r>
            <a:r>
              <a:rPr lang="en-US" sz="3600" baseline="-25000" dirty="0" err="1">
                <a:latin typeface="Arial" panose="020B0604020202020204" pitchFamily="34" charset="0"/>
                <a:cs typeface="Arial" panose="020B0604020202020204" pitchFamily="34" charset="0"/>
              </a:rPr>
              <a:t>area</a:t>
            </a:r>
            <a:r>
              <a:rPr lang="en-US" sz="3600" dirty="0">
                <a:latin typeface="Arial" panose="020B0604020202020204" pitchFamily="34" charset="0"/>
                <a:cs typeface="Arial" panose="020B0604020202020204" pitchFamily="34" charset="0"/>
              </a:rPr>
              <a:t> in C</a:t>
            </a:r>
            <a:r>
              <a:rPr lang="en-US" sz="3600" baseline="-25000" dirty="0">
                <a:latin typeface="Arial" panose="020B0604020202020204" pitchFamily="34" charset="0"/>
                <a:cs typeface="Arial" panose="020B0604020202020204" pitchFamily="34" charset="0"/>
              </a:rPr>
              <a:t>3</a:t>
            </a:r>
            <a:r>
              <a:rPr lang="en-US" sz="3600" dirty="0">
                <a:latin typeface="Arial" panose="020B0604020202020204" pitchFamily="34" charset="0"/>
                <a:cs typeface="Arial" panose="020B0604020202020204" pitchFamily="34" charset="0"/>
              </a:rPr>
              <a:t> forbs and C</a:t>
            </a:r>
            <a:r>
              <a:rPr lang="en-US" sz="3600" baseline="-25000" dirty="0">
                <a:latin typeface="Arial" panose="020B0604020202020204" pitchFamily="34" charset="0"/>
                <a:cs typeface="Arial" panose="020B0604020202020204" pitchFamily="34" charset="0"/>
              </a:rPr>
              <a:t>4</a:t>
            </a:r>
            <a:r>
              <a:rPr lang="en-US" sz="3600" dirty="0">
                <a:latin typeface="Arial" panose="020B0604020202020204" pitchFamily="34" charset="0"/>
                <a:cs typeface="Arial" panose="020B0604020202020204" pitchFamily="34" charset="0"/>
              </a:rPr>
              <a:t> graminoids </a:t>
            </a:r>
          </a:p>
        </p:txBody>
      </p:sp>
      <p:pic>
        <p:nvPicPr>
          <p:cNvPr id="3" name="Picture 2" descr="Chart, scatter chart&#10;&#10;Description automatically generated">
            <a:extLst>
              <a:ext uri="{FF2B5EF4-FFF2-40B4-BE49-F238E27FC236}">
                <a16:creationId xmlns:a16="http://schemas.microsoft.com/office/drawing/2014/main" id="{2FCA7F14-0779-84A2-23AA-52BD4251AD5C}"/>
              </a:ext>
            </a:extLst>
          </p:cNvPr>
          <p:cNvPicPr>
            <a:picLocks noChangeAspect="1"/>
          </p:cNvPicPr>
          <p:nvPr/>
        </p:nvPicPr>
        <p:blipFill>
          <a:blip r:embed="rId3"/>
          <a:stretch>
            <a:fillRect/>
          </a:stretch>
        </p:blipFill>
        <p:spPr>
          <a:xfrm>
            <a:off x="0" y="2284142"/>
            <a:ext cx="12192000" cy="3048000"/>
          </a:xfrm>
          <a:prstGeom prst="rect">
            <a:avLst/>
          </a:prstGeom>
        </p:spPr>
      </p:pic>
      <p:sp>
        <p:nvSpPr>
          <p:cNvPr id="5" name="Rectangle 4">
            <a:extLst>
              <a:ext uri="{FF2B5EF4-FFF2-40B4-BE49-F238E27FC236}">
                <a16:creationId xmlns:a16="http://schemas.microsoft.com/office/drawing/2014/main" id="{2C6B360A-1D69-3997-AAA4-61A204406906}"/>
              </a:ext>
            </a:extLst>
          </p:cNvPr>
          <p:cNvSpPr/>
          <p:nvPr/>
        </p:nvSpPr>
        <p:spPr>
          <a:xfrm>
            <a:off x="7411844" y="2397512"/>
            <a:ext cx="2620537" cy="2263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284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3">
            <a:extLst>
              <a:ext uri="{FF2B5EF4-FFF2-40B4-BE49-F238E27FC236}">
                <a16:creationId xmlns:a16="http://schemas.microsoft.com/office/drawing/2014/main" id="{E1C31F7F-7825-492F-4028-B58FEB62BC7A}"/>
              </a:ext>
            </a:extLst>
          </p:cNvPr>
          <p:cNvSpPr>
            <a:spLocks noGrp="1"/>
          </p:cNvSpPr>
          <p:nvPr>
            <p:ph type="title"/>
          </p:nvPr>
        </p:nvSpPr>
        <p:spPr>
          <a:xfrm>
            <a:off x="838200" y="365125"/>
            <a:ext cx="10515600" cy="1325563"/>
          </a:xfrm>
        </p:spPr>
        <p:txBody>
          <a:bodyPr>
            <a:normAutofit/>
          </a:bodyPr>
          <a:lstStyle/>
          <a:p>
            <a:r>
              <a:rPr lang="en-US" sz="3600" dirty="0">
                <a:latin typeface="Arial" panose="020B0604020202020204" pitchFamily="34" charset="0"/>
                <a:cs typeface="Arial" panose="020B0604020202020204" pitchFamily="34" charset="0"/>
              </a:rPr>
              <a:t>15-year normal aridity increases </a:t>
            </a:r>
            <a:r>
              <a:rPr lang="en-US" sz="3600" i="1" dirty="0" err="1">
                <a:latin typeface="Arial" panose="020B0604020202020204" pitchFamily="34" charset="0"/>
                <a:cs typeface="Arial" panose="020B0604020202020204" pitchFamily="34" charset="0"/>
              </a:rPr>
              <a:t>N</a:t>
            </a:r>
            <a:r>
              <a:rPr lang="en-US" sz="3600" baseline="-25000" dirty="0" err="1">
                <a:latin typeface="Arial" panose="020B0604020202020204" pitchFamily="34" charset="0"/>
                <a:cs typeface="Arial" panose="020B0604020202020204" pitchFamily="34" charset="0"/>
              </a:rPr>
              <a:t>area</a:t>
            </a:r>
            <a:r>
              <a:rPr lang="en-US" sz="3600" dirty="0">
                <a:latin typeface="Arial" panose="020B0604020202020204" pitchFamily="34" charset="0"/>
                <a:cs typeface="Arial" panose="020B0604020202020204" pitchFamily="34" charset="0"/>
              </a:rPr>
              <a:t> in C</a:t>
            </a:r>
            <a:r>
              <a:rPr lang="en-US" sz="3600" baseline="-25000" dirty="0">
                <a:latin typeface="Arial" panose="020B0604020202020204" pitchFamily="34" charset="0"/>
                <a:cs typeface="Arial" panose="020B0604020202020204" pitchFamily="34" charset="0"/>
              </a:rPr>
              <a:t>3</a:t>
            </a:r>
            <a:r>
              <a:rPr lang="en-US" sz="3600" dirty="0">
                <a:latin typeface="Arial" panose="020B0604020202020204" pitchFamily="34" charset="0"/>
                <a:cs typeface="Arial" panose="020B0604020202020204" pitchFamily="34" charset="0"/>
              </a:rPr>
              <a:t> forbs and C</a:t>
            </a:r>
            <a:r>
              <a:rPr lang="en-US" sz="3600" baseline="-25000" dirty="0">
                <a:latin typeface="Arial" panose="020B0604020202020204" pitchFamily="34" charset="0"/>
                <a:cs typeface="Arial" panose="020B0604020202020204" pitchFamily="34" charset="0"/>
              </a:rPr>
              <a:t>4</a:t>
            </a:r>
            <a:r>
              <a:rPr lang="en-US" sz="3600" dirty="0">
                <a:latin typeface="Arial" panose="020B0604020202020204" pitchFamily="34" charset="0"/>
                <a:cs typeface="Arial" panose="020B0604020202020204" pitchFamily="34" charset="0"/>
              </a:rPr>
              <a:t> graminoids </a:t>
            </a:r>
          </a:p>
        </p:txBody>
      </p:sp>
      <p:pic>
        <p:nvPicPr>
          <p:cNvPr id="3" name="Picture 2" descr="Chart, scatter chart&#10;&#10;Description automatically generated">
            <a:extLst>
              <a:ext uri="{FF2B5EF4-FFF2-40B4-BE49-F238E27FC236}">
                <a16:creationId xmlns:a16="http://schemas.microsoft.com/office/drawing/2014/main" id="{2FCA7F14-0779-84A2-23AA-52BD4251AD5C}"/>
              </a:ext>
            </a:extLst>
          </p:cNvPr>
          <p:cNvPicPr>
            <a:picLocks noChangeAspect="1"/>
          </p:cNvPicPr>
          <p:nvPr/>
        </p:nvPicPr>
        <p:blipFill>
          <a:blip r:embed="rId3"/>
          <a:stretch>
            <a:fillRect/>
          </a:stretch>
        </p:blipFill>
        <p:spPr>
          <a:xfrm>
            <a:off x="0" y="2284142"/>
            <a:ext cx="12192000" cy="3048000"/>
          </a:xfrm>
          <a:prstGeom prst="rect">
            <a:avLst/>
          </a:prstGeom>
        </p:spPr>
      </p:pic>
      <p:sp>
        <p:nvSpPr>
          <p:cNvPr id="5" name="Rectangle 4">
            <a:extLst>
              <a:ext uri="{FF2B5EF4-FFF2-40B4-BE49-F238E27FC236}">
                <a16:creationId xmlns:a16="http://schemas.microsoft.com/office/drawing/2014/main" id="{2C6B360A-1D69-3997-AAA4-61A204406906}"/>
              </a:ext>
            </a:extLst>
          </p:cNvPr>
          <p:cNvSpPr/>
          <p:nvPr/>
        </p:nvSpPr>
        <p:spPr>
          <a:xfrm>
            <a:off x="7411844" y="2397512"/>
            <a:ext cx="2620537" cy="2263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BB78362-4B8A-15AB-8DDF-E54186F278F5}"/>
              </a:ext>
            </a:extLst>
          </p:cNvPr>
          <p:cNvSpPr txBox="1"/>
          <p:nvPr/>
        </p:nvSpPr>
        <p:spPr>
          <a:xfrm>
            <a:off x="5261898" y="6308209"/>
            <a:ext cx="693010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 15-year aridity is generally more explanatory than 90-day aridity</a:t>
            </a:r>
          </a:p>
        </p:txBody>
      </p:sp>
    </p:spTree>
    <p:extLst>
      <p:ext uri="{BB962C8B-B14F-4D97-AF65-F5344CB8AC3E}">
        <p14:creationId xmlns:p14="http://schemas.microsoft.com/office/powerpoint/2010/main" val="224201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hart, scatter chart&#10;&#10;Description automatically generated">
            <a:extLst>
              <a:ext uri="{FF2B5EF4-FFF2-40B4-BE49-F238E27FC236}">
                <a16:creationId xmlns:a16="http://schemas.microsoft.com/office/drawing/2014/main" id="{C91CD894-9041-269D-B904-0E82C5C1BE8B}"/>
              </a:ext>
            </a:extLst>
          </p:cNvPr>
          <p:cNvPicPr>
            <a:picLocks noChangeAspect="1"/>
          </p:cNvPicPr>
          <p:nvPr/>
        </p:nvPicPr>
        <p:blipFill>
          <a:blip r:embed="rId2"/>
          <a:stretch>
            <a:fillRect/>
          </a:stretch>
        </p:blipFill>
        <p:spPr>
          <a:xfrm>
            <a:off x="0" y="2284142"/>
            <a:ext cx="12192000" cy="3048000"/>
          </a:xfrm>
          <a:prstGeom prst="rect">
            <a:avLst/>
          </a:prstGeom>
        </p:spPr>
      </p:pic>
      <p:sp>
        <p:nvSpPr>
          <p:cNvPr id="3" name="Title 23">
            <a:extLst>
              <a:ext uri="{FF2B5EF4-FFF2-40B4-BE49-F238E27FC236}">
                <a16:creationId xmlns:a16="http://schemas.microsoft.com/office/drawing/2014/main" id="{FA9CC8A2-AF72-61B0-F69F-53C89529344B}"/>
              </a:ext>
            </a:extLst>
          </p:cNvPr>
          <p:cNvSpPr>
            <a:spLocks noGrp="1"/>
          </p:cNvSpPr>
          <p:nvPr>
            <p:ph type="title"/>
          </p:nvPr>
        </p:nvSpPr>
        <p:spPr>
          <a:xfrm>
            <a:off x="838200" y="365125"/>
            <a:ext cx="10515600" cy="1325563"/>
          </a:xfrm>
        </p:spPr>
        <p:txBody>
          <a:bodyPr>
            <a:normAutofit/>
          </a:bodyPr>
          <a:lstStyle/>
          <a:p>
            <a:r>
              <a:rPr lang="en-US" sz="3600" dirty="0">
                <a:latin typeface="Arial" panose="020B0604020202020204" pitchFamily="34" charset="0"/>
                <a:cs typeface="Arial" panose="020B0604020202020204" pitchFamily="34" charset="0"/>
              </a:rPr>
              <a:t>Soil N availability increases </a:t>
            </a:r>
            <a:r>
              <a:rPr lang="en-US" sz="3600" i="1" dirty="0" err="1">
                <a:latin typeface="Arial" panose="020B0604020202020204" pitchFamily="34" charset="0"/>
                <a:cs typeface="Arial" panose="020B0604020202020204" pitchFamily="34" charset="0"/>
              </a:rPr>
              <a:t>N</a:t>
            </a:r>
            <a:r>
              <a:rPr lang="en-US" sz="3600" baseline="-25000" dirty="0" err="1">
                <a:latin typeface="Arial" panose="020B0604020202020204" pitchFamily="34" charset="0"/>
                <a:cs typeface="Arial" panose="020B0604020202020204" pitchFamily="34" charset="0"/>
              </a:rPr>
              <a:t>area</a:t>
            </a:r>
            <a:r>
              <a:rPr lang="en-US" sz="3600" dirty="0">
                <a:latin typeface="Arial" panose="020B0604020202020204" pitchFamily="34" charset="0"/>
                <a:cs typeface="Arial" panose="020B0604020202020204" pitchFamily="34" charset="0"/>
              </a:rPr>
              <a:t> in legumes, and more generally when averaged across PFTs </a:t>
            </a:r>
          </a:p>
        </p:txBody>
      </p:sp>
    </p:spTree>
    <p:extLst>
      <p:ext uri="{BB962C8B-B14F-4D97-AF65-F5344CB8AC3E}">
        <p14:creationId xmlns:p14="http://schemas.microsoft.com/office/powerpoint/2010/main" val="18228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656C-7EE8-AE86-F8C9-3433A61FEA29}"/>
              </a:ext>
            </a:extLst>
          </p:cNvPr>
          <p:cNvSpPr>
            <a:spLocks noGrp="1"/>
          </p:cNvSpPr>
          <p:nvPr>
            <p:ph type="title"/>
          </p:nvPr>
        </p:nvSpPr>
        <p:spPr/>
        <p:txBody>
          <a:bodyPr/>
          <a:lstStyle/>
          <a:p>
            <a:r>
              <a:rPr lang="en-US" dirty="0"/>
              <a:t>Fig. 2</a:t>
            </a:r>
          </a:p>
        </p:txBody>
      </p:sp>
      <p:sp>
        <p:nvSpPr>
          <p:cNvPr id="3" name="Content Placeholder 2">
            <a:extLst>
              <a:ext uri="{FF2B5EF4-FFF2-40B4-BE49-F238E27FC236}">
                <a16:creationId xmlns:a16="http://schemas.microsoft.com/office/drawing/2014/main" id="{8BBFF782-46E8-B3F6-01B1-DE0D679B39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273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CD06-860C-343C-CF8D-21C3C69170EF}"/>
              </a:ext>
            </a:extLst>
          </p:cNvPr>
          <p:cNvSpPr>
            <a:spLocks noGrp="1"/>
          </p:cNvSpPr>
          <p:nvPr>
            <p:ph type="title"/>
          </p:nvPr>
        </p:nvSpPr>
        <p:spPr/>
        <p:txBody>
          <a:bodyPr/>
          <a:lstStyle/>
          <a:p>
            <a:r>
              <a:rPr lang="en-US" dirty="0"/>
              <a:t>Fig. 3</a:t>
            </a:r>
          </a:p>
        </p:txBody>
      </p:sp>
      <p:sp>
        <p:nvSpPr>
          <p:cNvPr id="3" name="Content Placeholder 2">
            <a:extLst>
              <a:ext uri="{FF2B5EF4-FFF2-40B4-BE49-F238E27FC236}">
                <a16:creationId xmlns:a16="http://schemas.microsoft.com/office/drawing/2014/main" id="{3683E5FD-1319-4F28-CE68-BCBE2F5BD9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12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A6AF-4140-C8B3-6E9D-BE2E6D7FC872}"/>
              </a:ext>
            </a:extLst>
          </p:cNvPr>
          <p:cNvSpPr>
            <a:spLocks noGrp="1"/>
          </p:cNvSpPr>
          <p:nvPr>
            <p:ph type="title"/>
          </p:nvPr>
        </p:nvSpPr>
        <p:spPr/>
        <p:txBody>
          <a:bodyPr/>
          <a:lstStyle/>
          <a:p>
            <a:r>
              <a:rPr lang="en-US" dirty="0"/>
              <a:t>Major takeaways</a:t>
            </a:r>
          </a:p>
        </p:txBody>
      </p:sp>
      <p:sp>
        <p:nvSpPr>
          <p:cNvPr id="3" name="Content Placeholder 2">
            <a:extLst>
              <a:ext uri="{FF2B5EF4-FFF2-40B4-BE49-F238E27FC236}">
                <a16:creationId xmlns:a16="http://schemas.microsoft.com/office/drawing/2014/main" id="{064A1FC8-E08E-BD76-FDFE-DC3B70755FB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49549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A1F2-6EF9-6748-9A8C-F7DB7E1434AF}"/>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Leaf nitrogen is a common surrogate for estimating leaf-level photosynthetic capacity</a:t>
            </a:r>
          </a:p>
        </p:txBody>
      </p:sp>
      <p:pic>
        <p:nvPicPr>
          <p:cNvPr id="4" name="Picture 3">
            <a:extLst>
              <a:ext uri="{FF2B5EF4-FFF2-40B4-BE49-F238E27FC236}">
                <a16:creationId xmlns:a16="http://schemas.microsoft.com/office/drawing/2014/main" id="{1B511BD6-F72D-1443-A212-1AF0556BEC48}"/>
              </a:ext>
            </a:extLst>
          </p:cNvPr>
          <p:cNvPicPr>
            <a:picLocks noChangeAspect="1"/>
          </p:cNvPicPr>
          <p:nvPr/>
        </p:nvPicPr>
        <p:blipFill>
          <a:blip r:embed="rId3"/>
          <a:stretch>
            <a:fillRect/>
          </a:stretch>
        </p:blipFill>
        <p:spPr>
          <a:xfrm>
            <a:off x="3937990" y="1806155"/>
            <a:ext cx="4316019" cy="4686720"/>
          </a:xfrm>
          <a:prstGeom prst="rect">
            <a:avLst/>
          </a:prstGeom>
        </p:spPr>
      </p:pic>
      <p:sp>
        <p:nvSpPr>
          <p:cNvPr id="5" name="TextBox 4">
            <a:extLst>
              <a:ext uri="{FF2B5EF4-FFF2-40B4-BE49-F238E27FC236}">
                <a16:creationId xmlns:a16="http://schemas.microsoft.com/office/drawing/2014/main" id="{21AF0108-34F2-EB4B-B363-84CE05D2422A}"/>
              </a:ext>
            </a:extLst>
          </p:cNvPr>
          <p:cNvSpPr txBox="1"/>
          <p:nvPr/>
        </p:nvSpPr>
        <p:spPr>
          <a:xfrm>
            <a:off x="10362653" y="6581001"/>
            <a:ext cx="182934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(1989) </a:t>
            </a:r>
            <a:r>
              <a:rPr lang="en-US" sz="1200" i="1" dirty="0" err="1">
                <a:latin typeface="Arial" panose="020B0604020202020204" pitchFamily="34" charset="0"/>
                <a:cs typeface="Arial" panose="020B0604020202020204" pitchFamily="34" charset="0"/>
              </a:rPr>
              <a:t>Oecologia</a:t>
            </a:r>
            <a:endParaRPr lang="en-US"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83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3"/>
          <a:stretch>
            <a:fillRect/>
          </a:stretch>
        </p:blipFill>
        <p:spPr>
          <a:xfrm>
            <a:off x="4034822" y="2186394"/>
            <a:ext cx="4122356" cy="4306481"/>
          </a:xfrm>
          <a:prstGeom prst="rect">
            <a:avLst/>
          </a:prstGeom>
        </p:spPr>
      </p:pic>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6729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3"/>
          <a:stretch>
            <a:fillRect/>
          </a:stretch>
        </p:blipFill>
        <p:spPr>
          <a:xfrm>
            <a:off x="4034822" y="2186394"/>
            <a:ext cx="4122356" cy="4306481"/>
          </a:xfrm>
          <a:prstGeom prst="rect">
            <a:avLst/>
          </a:prstGeom>
        </p:spPr>
      </p:pic>
      <p:sp>
        <p:nvSpPr>
          <p:cNvPr id="3" name="Rectangle 2">
            <a:extLst>
              <a:ext uri="{FF2B5EF4-FFF2-40B4-BE49-F238E27FC236}">
                <a16:creationId xmlns:a16="http://schemas.microsoft.com/office/drawing/2014/main" id="{82F2285F-1B23-CB49-86E7-AC996189686B}"/>
              </a:ext>
            </a:extLst>
          </p:cNvPr>
          <p:cNvSpPr/>
          <p:nvPr/>
        </p:nvSpPr>
        <p:spPr>
          <a:xfrm>
            <a:off x="4397071" y="2305878"/>
            <a:ext cx="3609892" cy="102571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078524" y="2495571"/>
            <a:ext cx="3346837" cy="646331"/>
          </a:xfrm>
          <a:prstGeom prst="rect">
            <a:avLst/>
          </a:prstGeom>
          <a:noFill/>
        </p:spPr>
        <p:txBody>
          <a:bodyPr wrap="square" rtlCol="0">
            <a:spAutoFit/>
          </a:bodyPr>
          <a:lstStyle/>
          <a:p>
            <a:r>
              <a:rPr lang="en-US" dirty="0"/>
              <a:t>Plots that received nitrogen had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However, leaf nitrogen can also be predicted independent of soil nitrogen</a:t>
            </a:r>
          </a:p>
        </p:txBody>
      </p:sp>
      <p:pic>
        <p:nvPicPr>
          <p:cNvPr id="4" name="Picture 3">
            <a:extLst>
              <a:ext uri="{FF2B5EF4-FFF2-40B4-BE49-F238E27FC236}">
                <a16:creationId xmlns:a16="http://schemas.microsoft.com/office/drawing/2014/main" id="{F50041DD-0E70-FF45-9C24-D9B984CAD143}"/>
              </a:ext>
            </a:extLst>
          </p:cNvPr>
          <p:cNvPicPr>
            <a:picLocks noChangeAspect="1"/>
          </p:cNvPicPr>
          <p:nvPr/>
        </p:nvPicPr>
        <p:blipFill>
          <a:blip r:embed="rId3"/>
          <a:stretch>
            <a:fillRect/>
          </a:stretch>
        </p:blipFill>
        <p:spPr>
          <a:xfrm>
            <a:off x="2620477" y="1982582"/>
            <a:ext cx="6685200" cy="421419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Leaf nitrogen is likely a product of plant allocation responses to soil nitrogen and climate</a:t>
            </a:r>
          </a:p>
        </p:txBody>
      </p:sp>
    </p:spTree>
    <p:extLst>
      <p:ext uri="{BB962C8B-B14F-4D97-AF65-F5344CB8AC3E}">
        <p14:creationId xmlns:p14="http://schemas.microsoft.com/office/powerpoint/2010/main" val="84343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5DC01-BE77-C710-722E-D51FAF6BDEAE}"/>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PLCT: useful for reconciling when and where climate vs. soils are more important</a:t>
            </a:r>
          </a:p>
        </p:txBody>
      </p:sp>
      <p:sp>
        <p:nvSpPr>
          <p:cNvPr id="3" name="Text Placeholder 2">
            <a:extLst>
              <a:ext uri="{FF2B5EF4-FFF2-40B4-BE49-F238E27FC236}">
                <a16:creationId xmlns:a16="http://schemas.microsoft.com/office/drawing/2014/main" id="{8FDF555F-169F-D56F-9530-EE749BD9B8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7207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PLCT: leaf nitrogen allocation driven by summed resource use costs</a:t>
            </a:r>
            <a:endParaRPr lang="en-US" dirty="0">
              <a:solidFill>
                <a:schemeClr val="accent2"/>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63" y="2147404"/>
            <a:ext cx="7681474" cy="3823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319098" y="6587725"/>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F65A-8F9D-4274-009F-1D73C73E89EE}"/>
              </a:ext>
            </a:extLst>
          </p:cNvPr>
          <p:cNvSpPr>
            <a:spLocks noGrp="1"/>
          </p:cNvSpPr>
          <p:nvPr>
            <p:ph type="title"/>
          </p:nvPr>
        </p:nvSpPr>
        <p:spPr/>
        <p:txBody>
          <a:bodyPr>
            <a:normAutofit/>
          </a:bodyPr>
          <a:lstStyle/>
          <a:p>
            <a:r>
              <a:rPr lang="en-US" sz="4800" dirty="0">
                <a:latin typeface="Arial" panose="020B0604020202020204" pitchFamily="34" charset="0"/>
                <a:cs typeface="Arial" panose="020B0604020202020204" pitchFamily="34" charset="0"/>
              </a:rPr>
              <a:t>Hypotheses</a:t>
            </a:r>
          </a:p>
        </p:txBody>
      </p:sp>
      <p:sp>
        <p:nvSpPr>
          <p:cNvPr id="4" name="Rectangle 3">
            <a:extLst>
              <a:ext uri="{FF2B5EF4-FFF2-40B4-BE49-F238E27FC236}">
                <a16:creationId xmlns:a16="http://schemas.microsoft.com/office/drawing/2014/main" id="{71D09E19-4E1E-D2F2-0C60-F5E9B76BA7C9}"/>
              </a:ext>
            </a:extLst>
          </p:cNvPr>
          <p:cNvSpPr>
            <a:spLocks noChangeAspect="1"/>
          </p:cNvSpPr>
          <p:nvPr/>
        </p:nvSpPr>
        <p:spPr>
          <a:xfrm>
            <a:off x="9121555" y="1149166"/>
            <a:ext cx="2705101" cy="1600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Leaf nitrogen allocation</a:t>
            </a:r>
          </a:p>
        </p:txBody>
      </p:sp>
      <p:sp>
        <p:nvSpPr>
          <p:cNvPr id="5" name="Rectangle 4">
            <a:extLst>
              <a:ext uri="{FF2B5EF4-FFF2-40B4-BE49-F238E27FC236}">
                <a16:creationId xmlns:a16="http://schemas.microsoft.com/office/drawing/2014/main" id="{85E18E11-6E18-FAB7-45FB-5A1DD2B5B06C}"/>
              </a:ext>
            </a:extLst>
          </p:cNvPr>
          <p:cNvSpPr>
            <a:spLocks noChangeAspect="1"/>
          </p:cNvSpPr>
          <p:nvPr/>
        </p:nvSpPr>
        <p:spPr>
          <a:xfrm>
            <a:off x="9121555" y="4108634"/>
            <a:ext cx="2705101" cy="1600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Water use efficiency</a:t>
            </a:r>
          </a:p>
        </p:txBody>
      </p:sp>
      <p:sp>
        <p:nvSpPr>
          <p:cNvPr id="6" name="Rectangle 5">
            <a:extLst>
              <a:ext uri="{FF2B5EF4-FFF2-40B4-BE49-F238E27FC236}">
                <a16:creationId xmlns:a16="http://schemas.microsoft.com/office/drawing/2014/main" id="{44188B65-95A5-A466-7DE4-D3516953953F}"/>
              </a:ext>
            </a:extLst>
          </p:cNvPr>
          <p:cNvSpPr>
            <a:spLocks noChangeAspect="1"/>
          </p:cNvSpPr>
          <p:nvPr/>
        </p:nvSpPr>
        <p:spPr>
          <a:xfrm>
            <a:off x="4759991" y="2628900"/>
            <a:ext cx="2705101" cy="1600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Aridity</a:t>
            </a:r>
          </a:p>
        </p:txBody>
      </p:sp>
      <p:sp>
        <p:nvSpPr>
          <p:cNvPr id="7" name="Rectangle 6">
            <a:extLst>
              <a:ext uri="{FF2B5EF4-FFF2-40B4-BE49-F238E27FC236}">
                <a16:creationId xmlns:a16="http://schemas.microsoft.com/office/drawing/2014/main" id="{62B754A1-8FF1-DCA8-A285-A6830791FF98}"/>
              </a:ext>
            </a:extLst>
          </p:cNvPr>
          <p:cNvSpPr>
            <a:spLocks noChangeAspect="1"/>
          </p:cNvSpPr>
          <p:nvPr/>
        </p:nvSpPr>
        <p:spPr>
          <a:xfrm>
            <a:off x="4743449" y="365125"/>
            <a:ext cx="2705101" cy="1600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Soil nitrogen availability</a:t>
            </a:r>
          </a:p>
        </p:txBody>
      </p:sp>
      <p:cxnSp>
        <p:nvCxnSpPr>
          <p:cNvPr id="9" name="Straight Arrow Connector 8">
            <a:extLst>
              <a:ext uri="{FF2B5EF4-FFF2-40B4-BE49-F238E27FC236}">
                <a16:creationId xmlns:a16="http://schemas.microsoft.com/office/drawing/2014/main" id="{E886C759-1B4D-A155-C97D-167841187E81}"/>
              </a:ext>
            </a:extLst>
          </p:cNvPr>
          <p:cNvCxnSpPr>
            <a:cxnSpLocks/>
          </p:cNvCxnSpPr>
          <p:nvPr/>
        </p:nvCxnSpPr>
        <p:spPr>
          <a:xfrm>
            <a:off x="7674067" y="994051"/>
            <a:ext cx="1346200" cy="75864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771E79-8365-2B22-014F-3A2E550A5527}"/>
              </a:ext>
            </a:extLst>
          </p:cNvPr>
          <p:cNvCxnSpPr>
            <a:cxnSpLocks/>
          </p:cNvCxnSpPr>
          <p:nvPr/>
        </p:nvCxnSpPr>
        <p:spPr>
          <a:xfrm flipV="1">
            <a:off x="7683500" y="1949266"/>
            <a:ext cx="1346200" cy="125113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7AF3CC-8D02-0D1A-FE2B-C4488DB4D06A}"/>
              </a:ext>
            </a:extLst>
          </p:cNvPr>
          <p:cNvCxnSpPr>
            <a:cxnSpLocks/>
          </p:cNvCxnSpPr>
          <p:nvPr/>
        </p:nvCxnSpPr>
        <p:spPr>
          <a:xfrm rot="5400000" flipV="1">
            <a:off x="7635967" y="3705134"/>
            <a:ext cx="1346200" cy="125113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74B117B-D02F-1872-29C2-B03887C04958}"/>
              </a:ext>
            </a:extLst>
          </p:cNvPr>
          <p:cNvCxnSpPr>
            <a:cxnSpLocks/>
          </p:cNvCxnSpPr>
          <p:nvPr/>
        </p:nvCxnSpPr>
        <p:spPr>
          <a:xfrm>
            <a:off x="10474105" y="2842114"/>
            <a:ext cx="0" cy="117377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814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1696</TotalTime>
  <Words>976</Words>
  <Application>Microsoft Macintosh PowerPoint</Application>
  <PresentationFormat>Widescreen</PresentationFormat>
  <Paragraphs>89</Paragraphs>
  <Slides>18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Soil nitrogen availability increases the positive effect of aridity on water use efficiency</vt:lpstr>
      <vt:lpstr>Leaf nitrogen is a common surrogate for estimating leaf-level photosynthetic capacity</vt:lpstr>
      <vt:lpstr>Soil nitrogen has been shown to positively influence leaf nitrogen</vt:lpstr>
      <vt:lpstr>Soil nitrogen has been shown to positively influence leaf nitrogen</vt:lpstr>
      <vt:lpstr>However, leaf nitrogen can also be predicted independent of soil nitrogen</vt:lpstr>
      <vt:lpstr>Leaf nitrogen is likely a product of plant allocation responses to soil nitrogen and climate</vt:lpstr>
      <vt:lpstr>PLCT: useful for reconciling when and where climate vs. soils are more important</vt:lpstr>
      <vt:lpstr>PLCT: leaf nitrogen allocation driven by summed resource use costs</vt:lpstr>
      <vt:lpstr>Hypotheses</vt:lpstr>
      <vt:lpstr>Study system and collection methods</vt:lpstr>
      <vt:lpstr>Leaf analyses</vt:lpstr>
      <vt:lpstr>90-day aridity increases Narea in legumes, but has no effect on any other plant functional group</vt:lpstr>
      <vt:lpstr>15-year normal aridity increases Narea in C3 forbs and C4 graminoids </vt:lpstr>
      <vt:lpstr>15-year normal aridity increases Narea in C3 forbs and C4 graminoids </vt:lpstr>
      <vt:lpstr>Soil N availability increases Narea in legumes, and more generally when averaged across PFTs </vt:lpstr>
      <vt:lpstr>Fig. 2</vt:lpstr>
      <vt:lpstr>Fig. 3</vt:lpstr>
      <vt:lpstr>Major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nitrogen availability increases the positive effect of aridity on water use efficiency</dc:title>
  <dc:creator>Perkowski, Evan A</dc:creator>
  <cp:lastModifiedBy>Perkowski, Evan A</cp:lastModifiedBy>
  <cp:revision>3</cp:revision>
  <dcterms:created xsi:type="dcterms:W3CDTF">2022-07-19T16:27:24Z</dcterms:created>
  <dcterms:modified xsi:type="dcterms:W3CDTF">2022-07-20T21:10:55Z</dcterms:modified>
</cp:coreProperties>
</file>